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61" r:id="rId2"/>
    <p:sldId id="256" r:id="rId3"/>
    <p:sldId id="257" r:id="rId4"/>
    <p:sldId id="258" r:id="rId5"/>
    <p:sldId id="260" r:id="rId6"/>
    <p:sldId id="259"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3E5D89-8313-4797-BD51-66480ECE2862}" type="datetimeFigureOut">
              <a:rPr lang="en-US" smtClean="0"/>
              <a:pPr/>
              <a:t>7/23/2009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96C3A0-7B79-480B-B8A6-103CFF50F08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96C3A0-7B79-480B-B8A6-103CFF50F08E}"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96C3A0-7B79-480B-B8A6-103CFF50F08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96C3A0-7B79-480B-B8A6-103CFF50F08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96C3A0-7B79-480B-B8A6-103CFF50F08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96C3A0-7B79-480B-B8A6-103CFF50F08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96C3A0-7B79-480B-B8A6-103CFF50F08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96C3A0-7B79-480B-B8A6-103CFF50F08E}"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EE7574B2-8A81-4247-B2F6-91933DEDF141}" type="datetimeFigureOut">
              <a:rPr lang="en-US" smtClean="0"/>
              <a:pPr/>
              <a:t>7/23/2009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1B3ED4-E734-4A28-8476-8914B338C36D}"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7574B2-8A81-4247-B2F6-91933DEDF141}" type="datetimeFigureOut">
              <a:rPr lang="en-US" smtClean="0"/>
              <a:pPr/>
              <a:t>7/23/2009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1B3ED4-E734-4A28-8476-8914B338C36D}" type="slidenum">
              <a:rPr lang="en-US" smtClean="0"/>
              <a:pPr/>
              <a:t>‹#›</a:t>
            </a:fld>
            <a:endParaRPr lang="en-US"/>
          </a:p>
        </p:txBody>
      </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7574B2-8A81-4247-B2F6-91933DEDF141}" type="datetimeFigureOut">
              <a:rPr lang="en-US" smtClean="0"/>
              <a:pPr/>
              <a:t>7/23/2009</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A31B3ED4-E734-4A28-8476-8914B338C36D}" type="slidenum">
              <a:rPr lang="en-US" smtClean="0"/>
              <a:pPr/>
              <a:t>‹#›</a:t>
            </a:fld>
            <a:endParaRPr 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7574B2-8A81-4247-B2F6-91933DEDF141}" type="datetimeFigureOut">
              <a:rPr lang="en-US" smtClean="0"/>
              <a:pPr/>
              <a:t>7/23/2009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1B3ED4-E734-4A28-8476-8914B338C36D}" type="slidenum">
              <a:rPr lang="en-US" smtClean="0"/>
              <a:pPr/>
              <a:t>‹#›</a:t>
            </a:fld>
            <a:endParaRPr lang="en-US"/>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E7574B2-8A81-4247-B2F6-91933DEDF141}" type="datetimeFigureOut">
              <a:rPr lang="en-US" smtClean="0"/>
              <a:pPr/>
              <a:t>7/23/2009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1B3ED4-E734-4A28-8476-8914B338C36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E7574B2-8A81-4247-B2F6-91933DEDF141}" type="datetimeFigureOut">
              <a:rPr lang="en-US" smtClean="0"/>
              <a:pPr/>
              <a:t>7/23/2009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1B3ED4-E734-4A28-8476-8914B338C36D}" type="slidenum">
              <a:rPr lang="en-US" smtClean="0"/>
              <a:pPr/>
              <a:t>‹#›</a:t>
            </a:fld>
            <a:endParaRPr lang="en-US"/>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E7574B2-8A81-4247-B2F6-91933DEDF141}" type="datetimeFigureOut">
              <a:rPr lang="en-US" smtClean="0"/>
              <a:pPr/>
              <a:t>7/23/2009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1B3ED4-E734-4A28-8476-8914B338C36D}" type="slidenum">
              <a:rPr lang="en-US" smtClean="0"/>
              <a:pPr/>
              <a:t>‹#›</a:t>
            </a:fld>
            <a:endParaRPr lang="en-US"/>
          </a:p>
        </p:txBody>
      </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E7574B2-8A81-4247-B2F6-91933DEDF141}" type="datetimeFigureOut">
              <a:rPr lang="en-US" smtClean="0"/>
              <a:pPr/>
              <a:t>7/23/2009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1B3ED4-E734-4A28-8476-8914B338C36D}" type="slidenum">
              <a:rPr lang="en-US" smtClean="0"/>
              <a:pPr/>
              <a:t>‹#›</a:t>
            </a:fld>
            <a:endParaRPr lang="en-US"/>
          </a:p>
        </p:txBody>
      </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7574B2-8A81-4247-B2F6-91933DEDF141}" type="datetimeFigureOut">
              <a:rPr lang="en-US" smtClean="0"/>
              <a:pPr/>
              <a:t>7/23/2009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1B3ED4-E734-4A28-8476-8914B338C36D}" type="slidenum">
              <a:rPr lang="en-US" smtClean="0"/>
              <a:pPr/>
              <a:t>‹#›</a:t>
            </a:fld>
            <a:endParaRPr lang="en-US"/>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E7574B2-8A81-4247-B2F6-91933DEDF141}" type="datetimeFigureOut">
              <a:rPr lang="en-US" smtClean="0"/>
              <a:pPr/>
              <a:t>7/23/2009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1B3ED4-E734-4A28-8476-8914B338C36D}"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EE7574B2-8A81-4247-B2F6-91933DEDF141}" type="datetimeFigureOut">
              <a:rPr lang="en-US" smtClean="0"/>
              <a:pPr/>
              <a:t>7/23/2009</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A31B3ED4-E734-4A28-8476-8914B338C36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EE7574B2-8A81-4247-B2F6-91933DEDF141}" type="datetimeFigureOut">
              <a:rPr lang="en-US" smtClean="0"/>
              <a:pPr/>
              <a:t>7/23/2009</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A31B3ED4-E734-4A28-8476-8914B338C36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wipe/>
  </p:transition>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file:///C:\Documents%20and%20Settings\Rodney\My%20Documents\My%20Music\iTunes\iTunes%20Music\Sam%20Cooke\Ain't%20That%20Good%20News\07%20A%20Change%20Is%20Gonna%20Come.mp3" TargetMode="Externa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dirty="0"/>
          </a:p>
        </p:txBody>
      </p:sp>
      <p:pic>
        <p:nvPicPr>
          <p:cNvPr id="4" name="07 A Change Is Gonna Come.mp3">
            <a:hlinkClick r:id="" action="ppaction://media"/>
          </p:cNvPr>
          <p:cNvPicPr>
            <a:picLocks noRot="1" noChangeAspect="1"/>
          </p:cNvPicPr>
          <p:nvPr>
            <a:audioFile r:link="rId1"/>
          </p:nvPr>
        </p:nvPicPr>
        <p:blipFill>
          <a:blip r:embed="rId4" cstate="print"/>
          <a:stretch>
            <a:fillRect/>
          </a:stretch>
        </p:blipFill>
        <p:spPr>
          <a:xfrm>
            <a:off x="8534400" y="6400800"/>
            <a:ext cx="304800" cy="304800"/>
          </a:xfrm>
          <a:prstGeom prst="rect">
            <a:avLst/>
          </a:prstGeom>
        </p:spPr>
      </p:pic>
    </p:spTree>
  </p:cSld>
  <p:clrMapOvr>
    <a:masterClrMapping/>
  </p:clrMapOvr>
  <p:transition spd="slow"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Critical Mass and Change Agents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ransition spd="slow" advTm="3000">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Centralized or Decentralized*</a:t>
            </a:r>
            <a:endParaRPr lang="en-US" dirty="0"/>
          </a:p>
        </p:txBody>
      </p:sp>
      <p:sp>
        <p:nvSpPr>
          <p:cNvPr id="4" name="Text Placeholder 3"/>
          <p:cNvSpPr>
            <a:spLocks noGrp="1"/>
          </p:cNvSpPr>
          <p:nvPr>
            <p:ph type="body" idx="1"/>
          </p:nvPr>
        </p:nvSpPr>
        <p:spPr/>
        <p:txBody>
          <a:bodyPr/>
          <a:lstStyle/>
          <a:p>
            <a:pPr algn="ctr"/>
            <a:r>
              <a:rPr lang="en-US" dirty="0" smtClean="0"/>
              <a:t>Centralized</a:t>
            </a:r>
            <a:endParaRPr lang="en-US" dirty="0"/>
          </a:p>
        </p:txBody>
      </p:sp>
      <p:sp>
        <p:nvSpPr>
          <p:cNvPr id="5" name="Content Placeholder 4"/>
          <p:cNvSpPr>
            <a:spLocks noGrp="1"/>
          </p:cNvSpPr>
          <p:nvPr>
            <p:ph sz="half" idx="2"/>
          </p:nvPr>
        </p:nvSpPr>
        <p:spPr>
          <a:xfrm>
            <a:off x="457200" y="2449512"/>
            <a:ext cx="4040188" cy="2198688"/>
          </a:xfrm>
        </p:spPr>
        <p:txBody>
          <a:bodyPr>
            <a:normAutofit lnSpcReduction="10000"/>
          </a:bodyPr>
          <a:lstStyle/>
          <a:p>
            <a:r>
              <a:rPr lang="en-US" dirty="0" smtClean="0"/>
              <a:t>The innovation would originate from a centralized, expert source and then diffuse to users.</a:t>
            </a:r>
          </a:p>
          <a:p>
            <a:r>
              <a:rPr lang="en-US" dirty="0" smtClean="0"/>
              <a:t>Based on linear, one-way model of communication</a:t>
            </a:r>
            <a:endParaRPr lang="en-US" dirty="0"/>
          </a:p>
        </p:txBody>
      </p:sp>
      <p:sp>
        <p:nvSpPr>
          <p:cNvPr id="6" name="Text Placeholder 5"/>
          <p:cNvSpPr>
            <a:spLocks noGrp="1"/>
          </p:cNvSpPr>
          <p:nvPr>
            <p:ph type="body" sz="quarter" idx="3"/>
          </p:nvPr>
        </p:nvSpPr>
        <p:spPr/>
        <p:txBody>
          <a:bodyPr/>
          <a:lstStyle/>
          <a:p>
            <a:pPr algn="ctr"/>
            <a:r>
              <a:rPr lang="en-US" dirty="0" smtClean="0"/>
              <a:t>decentralized</a:t>
            </a:r>
            <a:endParaRPr lang="en-US" dirty="0"/>
          </a:p>
        </p:txBody>
      </p:sp>
      <p:sp>
        <p:nvSpPr>
          <p:cNvPr id="7" name="Content Placeholder 6"/>
          <p:cNvSpPr>
            <a:spLocks noGrp="1"/>
          </p:cNvSpPr>
          <p:nvPr>
            <p:ph sz="quarter" idx="4"/>
          </p:nvPr>
        </p:nvSpPr>
        <p:spPr>
          <a:xfrm>
            <a:off x="4645025" y="2449512"/>
            <a:ext cx="4041775" cy="2351088"/>
          </a:xfrm>
        </p:spPr>
        <p:txBody>
          <a:bodyPr>
            <a:normAutofit fontScale="85000" lnSpcReduction="10000"/>
          </a:bodyPr>
          <a:lstStyle/>
          <a:p>
            <a:r>
              <a:rPr lang="en-US" dirty="0" smtClean="0"/>
              <a:t>The innovation would originate from numerous local sources and then evolve as they diffuse via horizontal networks</a:t>
            </a:r>
          </a:p>
          <a:p>
            <a:r>
              <a:rPr lang="en-US" dirty="0" smtClean="0"/>
              <a:t>Participants create and share information with one another in order to reach a mutual understanding</a:t>
            </a:r>
          </a:p>
          <a:p>
            <a:endParaRPr lang="en-US" dirty="0"/>
          </a:p>
        </p:txBody>
      </p:sp>
      <p:sp>
        <p:nvSpPr>
          <p:cNvPr id="8" name="TextBox 7"/>
          <p:cNvSpPr txBox="1"/>
          <p:nvPr/>
        </p:nvSpPr>
        <p:spPr>
          <a:xfrm>
            <a:off x="609600" y="6477000"/>
            <a:ext cx="6708118" cy="369332"/>
          </a:xfrm>
          <a:prstGeom prst="rect">
            <a:avLst/>
          </a:prstGeom>
          <a:noFill/>
        </p:spPr>
        <p:txBody>
          <a:bodyPr wrap="none" rtlCol="0">
            <a:spAutoFit/>
          </a:bodyPr>
          <a:lstStyle/>
          <a:p>
            <a:r>
              <a:rPr lang="en-US" dirty="0" smtClean="0"/>
              <a:t>Rogers, E. M.  (2003).  </a:t>
            </a:r>
            <a:r>
              <a:rPr lang="en-US" i="1" dirty="0" smtClean="0"/>
              <a:t>Diffusion of Innovations</a:t>
            </a:r>
            <a:r>
              <a:rPr lang="en-US" dirty="0" smtClean="0"/>
              <a:t>.   New York:  Free Press</a:t>
            </a:r>
            <a:endParaRPr lang="en-US" dirty="0"/>
          </a:p>
        </p:txBody>
      </p:sp>
      <p:sp>
        <p:nvSpPr>
          <p:cNvPr id="9" name="Content Placeholder 4"/>
          <p:cNvSpPr txBox="1">
            <a:spLocks/>
          </p:cNvSpPr>
          <p:nvPr/>
        </p:nvSpPr>
        <p:spPr>
          <a:xfrm>
            <a:off x="457200" y="4876800"/>
            <a:ext cx="8229600" cy="1665288"/>
          </a:xfrm>
          <a:prstGeom prst="rect">
            <a:avLst/>
          </a:prstGeom>
        </p:spPr>
        <p:txBody>
          <a:bodyPr vert="horz" lIns="54864" tIns="91440" rtlCol="0">
            <a:normAutofit fontScale="85000" lnSpcReduction="10000"/>
          </a:bodyPr>
          <a:lstStyle/>
          <a:p>
            <a:pPr>
              <a:buClr>
                <a:schemeClr val="accent1"/>
              </a:buClr>
              <a:buSzPct val="80000"/>
            </a:pPr>
            <a:r>
              <a:rPr lang="en-US" sz="2400" dirty="0" smtClean="0"/>
              <a:t>	In school districts, the decision makers are typically found in the central offices or the main offices of school buildings.  Input is typically gained from teachers (and, depending on the innovation, parents) on the implementation of technological innovations.  The best method to approach educators in K-12 is using the decentralized approach.</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slow" advTm="35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2000"/>
                                        <p:tgtEl>
                                          <p:spTgt spid="4">
                                            <p:txEl>
                                              <p:pRg st="0" end="0"/>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2000"/>
                                        <p:tgtEl>
                                          <p:spTgt spid="5">
                                            <p:txEl>
                                              <p:pRg st="0" end="0"/>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Effect transition="in" filter="fade">
                                      <p:cBhvr>
                                        <p:cTn id="19" dur="2000"/>
                                        <p:tgtEl>
                                          <p:spTgt spid="5">
                                            <p:txEl>
                                              <p:pRg st="1" end="1"/>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2000"/>
                                        <p:tgtEl>
                                          <p:spTgt spid="6">
                                            <p:txEl>
                                              <p:pRg st="0" end="0"/>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2000"/>
                                        <p:tgtEl>
                                          <p:spTgt spid="7">
                                            <p:txEl>
                                              <p:pRg st="0" end="0"/>
                                            </p:txEl>
                                          </p:spTgt>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Effect transition="in" filter="fade">
                                      <p:cBhvr>
                                        <p:cTn id="31" dur="2000"/>
                                        <p:tgtEl>
                                          <p:spTgt spid="7">
                                            <p:txEl>
                                              <p:pRg st="1" end="1"/>
                                            </p:txEl>
                                          </p:spTgt>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Effect transition="in" filter="fade">
                                      <p:cBhvr>
                                        <p:cTn id="35" dur="2000"/>
                                        <p:tgtEl>
                                          <p:spTgt spid="9">
                                            <p:txEl>
                                              <p:pRg st="0" end="0"/>
                                            </p:txEl>
                                          </p:spTgt>
                                        </p:tgtEl>
                                      </p:cBhvr>
                                    </p:animEffect>
                                  </p:childTnLst>
                                </p:cTn>
                              </p:par>
                            </p:childTnLst>
                          </p:cTn>
                        </p:par>
                        <p:par>
                          <p:cTn id="36" fill="hold">
                            <p:stCondLst>
                              <p:cond delay="16000"/>
                            </p:stCondLst>
                            <p:childTnLst>
                              <p:par>
                                <p:cTn id="37" presetID="10" presetClass="entr" presetSubtype="0" fill="hold" grpId="0" nodeType="afterEffect">
                                  <p:stCondLst>
                                    <p:cond delay="0"/>
                                  </p:stCondLst>
                                  <p:childTnLst>
                                    <p:set>
                                      <p:cBhvr>
                                        <p:cTn id="38" dur="1" fill="hold">
                                          <p:stCondLst>
                                            <p:cond delay="0"/>
                                          </p:stCondLst>
                                        </p:cTn>
                                        <p:tgtEl>
                                          <p:spTgt spid="8">
                                            <p:txEl>
                                              <p:pRg st="0" end="0"/>
                                            </p:txEl>
                                          </p:spTgt>
                                        </p:tgtEl>
                                        <p:attrNameLst>
                                          <p:attrName>style.visibility</p:attrName>
                                        </p:attrNameLst>
                                      </p:cBhvr>
                                      <p:to>
                                        <p:strVal val="visible"/>
                                      </p:to>
                                    </p:set>
                                    <p:animEffect transition="in" filter="fade">
                                      <p:cBhvr>
                                        <p:cTn id="39"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allAtOnce"/>
      <p:bldP spid="5" grpId="0" build="p"/>
      <p:bldP spid="6" grpId="0" build="allAtOnce"/>
      <p:bldP spid="7" grpId="0" build="p"/>
      <p:bldP spid="8" grpId="0" build="allAtOnce"/>
      <p:bldP spid="9"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Change Agents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The key change agents in the school district are the ones closest to the students – the teachers. </a:t>
            </a:r>
          </a:p>
          <a:p>
            <a:pPr marL="633222" indent="-514350">
              <a:buNone/>
            </a:pPr>
            <a:endParaRPr lang="en-US" dirty="0" smtClean="0"/>
          </a:p>
          <a:p>
            <a:pPr marL="633222" indent="-514350">
              <a:buNone/>
            </a:pPr>
            <a:r>
              <a:rPr lang="en-US" dirty="0" smtClean="0"/>
              <a:t>Seven-Step Sequence of Change Agent Roles:</a:t>
            </a:r>
          </a:p>
          <a:p>
            <a:pPr marL="633222" indent="-514350">
              <a:buFont typeface="+mj-lt"/>
              <a:buAutoNum type="arabicPeriod"/>
            </a:pPr>
            <a:r>
              <a:rPr lang="en-US" dirty="0" smtClean="0"/>
              <a:t>Develop a need for change</a:t>
            </a:r>
          </a:p>
          <a:p>
            <a:pPr marL="633222" indent="-514350">
              <a:buFont typeface="+mj-lt"/>
              <a:buAutoNum type="arabicPeriod"/>
            </a:pPr>
            <a:r>
              <a:rPr lang="en-US" dirty="0" smtClean="0"/>
              <a:t>Establish an information exchange relationship</a:t>
            </a:r>
          </a:p>
          <a:p>
            <a:pPr marL="633222" indent="-514350">
              <a:buFont typeface="+mj-lt"/>
              <a:buAutoNum type="arabicPeriod"/>
            </a:pPr>
            <a:r>
              <a:rPr lang="en-US" dirty="0" smtClean="0"/>
              <a:t>Diagnose problems</a:t>
            </a:r>
          </a:p>
          <a:p>
            <a:pPr marL="633222" indent="-514350">
              <a:buFont typeface="+mj-lt"/>
              <a:buAutoNum type="arabicPeriod"/>
            </a:pPr>
            <a:r>
              <a:rPr lang="en-US" dirty="0" smtClean="0"/>
              <a:t>Create an intent to change in the client</a:t>
            </a:r>
          </a:p>
          <a:p>
            <a:pPr marL="633222" indent="-514350">
              <a:buFont typeface="+mj-lt"/>
              <a:buAutoNum type="arabicPeriod"/>
            </a:pPr>
            <a:r>
              <a:rPr lang="en-US" dirty="0" smtClean="0"/>
              <a:t>Translate an intent into action</a:t>
            </a:r>
          </a:p>
          <a:p>
            <a:pPr marL="633222" indent="-514350">
              <a:buFont typeface="+mj-lt"/>
              <a:buAutoNum type="arabicPeriod"/>
            </a:pPr>
            <a:r>
              <a:rPr lang="en-US" dirty="0" smtClean="0"/>
              <a:t>Stabilize adoption and prevent discontinuance</a:t>
            </a:r>
          </a:p>
          <a:p>
            <a:pPr marL="633222" indent="-514350">
              <a:buFont typeface="+mj-lt"/>
              <a:buAutoNum type="arabicPeriod"/>
            </a:pPr>
            <a:r>
              <a:rPr lang="en-US" dirty="0" smtClean="0"/>
              <a:t>Achieve a terminal relationship</a:t>
            </a:r>
          </a:p>
          <a:p>
            <a:pPr marL="0" indent="0">
              <a:buNone/>
            </a:pPr>
            <a:endParaRPr lang="en-US" dirty="0" smtClean="0"/>
          </a:p>
        </p:txBody>
      </p:sp>
      <p:sp>
        <p:nvSpPr>
          <p:cNvPr id="5" name="TextBox 4"/>
          <p:cNvSpPr txBox="1"/>
          <p:nvPr/>
        </p:nvSpPr>
        <p:spPr>
          <a:xfrm>
            <a:off x="609600" y="6477000"/>
            <a:ext cx="6708118" cy="369332"/>
          </a:xfrm>
          <a:prstGeom prst="rect">
            <a:avLst/>
          </a:prstGeom>
          <a:noFill/>
        </p:spPr>
        <p:txBody>
          <a:bodyPr wrap="none" rtlCol="0">
            <a:spAutoFit/>
          </a:bodyPr>
          <a:lstStyle/>
          <a:p>
            <a:r>
              <a:rPr lang="en-US" dirty="0" smtClean="0"/>
              <a:t>Rogers, E. M.  (2003).  </a:t>
            </a:r>
            <a:r>
              <a:rPr lang="en-US" i="1" dirty="0" smtClean="0"/>
              <a:t>Diffusion of Innovations</a:t>
            </a:r>
            <a:r>
              <a:rPr lang="en-US" dirty="0" smtClean="0"/>
              <a:t>.   New York:  Free Press</a:t>
            </a:r>
            <a:endParaRPr lang="en-US" dirty="0"/>
          </a:p>
        </p:txBody>
      </p:sp>
    </p:spTree>
  </p:cSld>
  <p:clrMapOvr>
    <a:masterClrMapping/>
  </p:clrMapOvr>
  <p:transition spd="slow" advTm="3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2000"/>
                                        <p:tgtEl>
                                          <p:spTgt spid="3">
                                            <p:txEl>
                                              <p:pRg st="3" end="3"/>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2000"/>
                                        <p:tgtEl>
                                          <p:spTgt spid="3">
                                            <p:txEl>
                                              <p:pRg st="5" end="5"/>
                                            </p:txEl>
                                          </p:spTgt>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2000"/>
                                        <p:tgtEl>
                                          <p:spTgt spid="3">
                                            <p:txEl>
                                              <p:pRg st="6" end="6"/>
                                            </p:txEl>
                                          </p:spTgt>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2000"/>
                                        <p:tgtEl>
                                          <p:spTgt spid="3">
                                            <p:txEl>
                                              <p:pRg st="7" end="7"/>
                                            </p:txEl>
                                          </p:spTgt>
                                        </p:tgtEl>
                                      </p:cBhvr>
                                    </p:animEffect>
                                  </p:childTnLst>
                                </p:cTn>
                              </p:par>
                            </p:childTnLst>
                          </p:cTn>
                        </p:par>
                        <p:par>
                          <p:cTn id="36" fill="hold">
                            <p:stCondLst>
                              <p:cond delay="16000"/>
                            </p:stCondLst>
                            <p:childTnLst>
                              <p:par>
                                <p:cTn id="37" presetID="10" presetClass="entr" presetSubtype="0" fill="hold" grpId="0" nodeType="after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2000"/>
                                        <p:tgtEl>
                                          <p:spTgt spid="3">
                                            <p:txEl>
                                              <p:pRg st="8" end="8"/>
                                            </p:txEl>
                                          </p:spTgt>
                                        </p:tgtEl>
                                      </p:cBhvr>
                                    </p:animEffect>
                                  </p:childTnLst>
                                </p:cTn>
                              </p:par>
                            </p:childTnLst>
                          </p:cTn>
                        </p:par>
                        <p:par>
                          <p:cTn id="40" fill="hold">
                            <p:stCondLst>
                              <p:cond delay="18000"/>
                            </p:stCondLst>
                            <p:childTnLst>
                              <p:par>
                                <p:cTn id="41" presetID="10" presetClass="entr" presetSubtype="0" fill="hold" grpId="0" nodeType="after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Effect transition="in" filter="fade">
                                      <p:cBhvr>
                                        <p:cTn id="43" dur="2000"/>
                                        <p:tgtEl>
                                          <p:spTgt spid="3">
                                            <p:txEl>
                                              <p:pRg st="9" end="9"/>
                                            </p:txEl>
                                          </p:spTgt>
                                        </p:tgtEl>
                                      </p:cBhvr>
                                    </p:animEffect>
                                  </p:childTnLst>
                                </p:cTn>
                              </p:par>
                            </p:childTnLst>
                          </p:cTn>
                        </p:par>
                        <p:par>
                          <p:cTn id="44" fill="hold">
                            <p:stCondLst>
                              <p:cond delay="20000"/>
                            </p:stCondLst>
                            <p:childTnLst>
                              <p:par>
                                <p:cTn id="45" presetID="10" presetClass="entr" presetSubtype="0" fill="hold" grpId="0" nodeType="after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Change Agents</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Success of the change agents is linked to the following:</a:t>
            </a:r>
          </a:p>
          <a:p>
            <a:pPr marL="633222" indent="-514350">
              <a:buFont typeface="+mj-lt"/>
              <a:buAutoNum type="arabicPeriod"/>
            </a:pPr>
            <a:r>
              <a:rPr lang="en-US" dirty="0" smtClean="0"/>
              <a:t>Extent of the change agent’s effort in contacting clients</a:t>
            </a:r>
          </a:p>
          <a:p>
            <a:pPr marL="633222" indent="-514350">
              <a:buFont typeface="+mj-lt"/>
              <a:buAutoNum type="arabicPeriod"/>
            </a:pPr>
            <a:r>
              <a:rPr lang="en-US" dirty="0" smtClean="0"/>
              <a:t>Client orientation</a:t>
            </a:r>
          </a:p>
          <a:p>
            <a:pPr marL="633222" indent="-514350">
              <a:buFont typeface="+mj-lt"/>
              <a:buAutoNum type="arabicPeriod"/>
            </a:pPr>
            <a:r>
              <a:rPr lang="en-US" dirty="0" smtClean="0"/>
              <a:t>Degree to which the diffusion program is compatible with the needs of the clients</a:t>
            </a:r>
          </a:p>
          <a:p>
            <a:pPr marL="633222" indent="-514350">
              <a:buFont typeface="+mj-lt"/>
              <a:buAutoNum type="arabicPeriod"/>
            </a:pPr>
            <a:r>
              <a:rPr lang="en-US" dirty="0" smtClean="0"/>
              <a:t>Empathy of change agent with agents</a:t>
            </a:r>
          </a:p>
          <a:p>
            <a:pPr marL="633222" indent="-514350">
              <a:buFont typeface="+mj-lt"/>
              <a:buAutoNum type="arabicPeriod"/>
            </a:pPr>
            <a:r>
              <a:rPr lang="en-US" dirty="0" smtClean="0"/>
              <a:t>Change agent’s </a:t>
            </a:r>
            <a:r>
              <a:rPr lang="en-US" dirty="0" err="1" smtClean="0"/>
              <a:t>homophily</a:t>
            </a:r>
            <a:r>
              <a:rPr lang="en-US" dirty="0" smtClean="0"/>
              <a:t> with clients</a:t>
            </a:r>
          </a:p>
          <a:p>
            <a:pPr marL="633222" indent="-514350">
              <a:buFont typeface="+mj-lt"/>
              <a:buAutoNum type="arabicPeriod"/>
            </a:pPr>
            <a:r>
              <a:rPr lang="en-US" dirty="0" smtClean="0"/>
              <a:t>Client’s Perception of agent’s credibility</a:t>
            </a:r>
          </a:p>
          <a:p>
            <a:pPr marL="633222" indent="-514350">
              <a:buFont typeface="+mj-lt"/>
              <a:buAutoNum type="arabicPeriod"/>
            </a:pPr>
            <a:r>
              <a:rPr lang="en-US" dirty="0" smtClean="0"/>
              <a:t>Extent to which he or she works through opinion leaders</a:t>
            </a:r>
          </a:p>
          <a:p>
            <a:pPr marL="633222" indent="-514350">
              <a:buFont typeface="+mj-lt"/>
              <a:buAutoNum type="arabicPeriod"/>
            </a:pPr>
            <a:r>
              <a:rPr lang="en-US" dirty="0" smtClean="0"/>
              <a:t>Increasing clients’ ability to evaluate innovations</a:t>
            </a:r>
          </a:p>
        </p:txBody>
      </p:sp>
      <p:sp>
        <p:nvSpPr>
          <p:cNvPr id="4" name="TextBox 3"/>
          <p:cNvSpPr txBox="1"/>
          <p:nvPr/>
        </p:nvSpPr>
        <p:spPr>
          <a:xfrm>
            <a:off x="609600" y="6477000"/>
            <a:ext cx="6708118" cy="369332"/>
          </a:xfrm>
          <a:prstGeom prst="rect">
            <a:avLst/>
          </a:prstGeom>
          <a:noFill/>
        </p:spPr>
        <p:txBody>
          <a:bodyPr wrap="none" rtlCol="0">
            <a:spAutoFit/>
          </a:bodyPr>
          <a:lstStyle/>
          <a:p>
            <a:r>
              <a:rPr lang="en-US" dirty="0" smtClean="0"/>
              <a:t>Rogers, E. M.  (2003).  </a:t>
            </a:r>
            <a:r>
              <a:rPr lang="en-US" i="1" dirty="0" smtClean="0"/>
              <a:t>Diffusion of Innovations</a:t>
            </a:r>
            <a:r>
              <a:rPr lang="en-US" dirty="0" smtClean="0"/>
              <a:t>.   New York:  Free Press</a:t>
            </a:r>
            <a:endParaRPr lang="en-US" dirty="0"/>
          </a:p>
        </p:txBody>
      </p:sp>
    </p:spTree>
  </p:cSld>
  <p:clrMapOvr>
    <a:masterClrMapping/>
  </p:clrMapOvr>
  <p:transition spd="slow" advTm="3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2000"/>
                                        <p:tgtEl>
                                          <p:spTgt spid="3">
                                            <p:txEl>
                                              <p:pRg st="2" end="2"/>
                                            </p:txEl>
                                          </p:spTgt>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2000"/>
                                        <p:tgtEl>
                                          <p:spTgt spid="3">
                                            <p:txEl>
                                              <p:pRg st="3" end="3"/>
                                            </p:txEl>
                                          </p:spTgt>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2000"/>
                                        <p:tgtEl>
                                          <p:spTgt spid="3">
                                            <p:txEl>
                                              <p:pRg st="5" end="5"/>
                                            </p:txEl>
                                          </p:spTgt>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2000"/>
                                        <p:tgtEl>
                                          <p:spTgt spid="3">
                                            <p:txEl>
                                              <p:pRg st="6" end="6"/>
                                            </p:txEl>
                                          </p:spTgt>
                                        </p:tgtEl>
                                      </p:cBhvr>
                                    </p:animEffect>
                                  </p:childTnLst>
                                </p:cTn>
                              </p:par>
                            </p:childTnLst>
                          </p:cTn>
                        </p:par>
                        <p:par>
                          <p:cTn id="36" fill="hold">
                            <p:stCondLst>
                              <p:cond delay="16000"/>
                            </p:stCondLst>
                            <p:childTnLst>
                              <p:par>
                                <p:cTn id="37" presetID="10" presetClass="entr" presetSubtype="0" fill="hold" grpId="0" nodeType="after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fade">
                                      <p:cBhvr>
                                        <p:cTn id="39" dur="2000"/>
                                        <p:tgtEl>
                                          <p:spTgt spid="3">
                                            <p:txEl>
                                              <p:pRg st="7" end="7"/>
                                            </p:txEl>
                                          </p:spTgt>
                                        </p:tgtEl>
                                      </p:cBhvr>
                                    </p:animEffect>
                                  </p:childTnLst>
                                </p:cTn>
                              </p:par>
                            </p:childTnLst>
                          </p:cTn>
                        </p:par>
                        <p:par>
                          <p:cTn id="40" fill="hold">
                            <p:stCondLst>
                              <p:cond delay="18000"/>
                            </p:stCondLst>
                            <p:childTnLst>
                              <p:par>
                                <p:cTn id="41" presetID="10" presetClass="entr" presetSubtype="0" fill="hold" grpId="0" nodeType="after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fade">
                                      <p:cBhvr>
                                        <p:cTn id="43" dur="2000"/>
                                        <p:tgtEl>
                                          <p:spTgt spid="3">
                                            <p:txEl>
                                              <p:pRg st="8" end="8"/>
                                            </p:txEl>
                                          </p:spTgt>
                                        </p:tgtEl>
                                      </p:cBhvr>
                                    </p:animEffect>
                                  </p:childTnLst>
                                </p:cTn>
                              </p:par>
                            </p:childTnLst>
                          </p:cTn>
                        </p:par>
                        <p:par>
                          <p:cTn id="44" fill="hold">
                            <p:stCondLst>
                              <p:cond delay="20000"/>
                            </p:stCondLst>
                            <p:childTnLst>
                              <p:par>
                                <p:cTn id="45" presetID="10" presetClass="entr" presetSubtype="0" fill="hold" grpId="0" nodeType="afterEffect">
                                  <p:stCondLst>
                                    <p:cond delay="0"/>
                                  </p:stCondLst>
                                  <p:childTnLst>
                                    <p:set>
                                      <p:cBhvr>
                                        <p:cTn id="46" dur="1" fill="hold">
                                          <p:stCondLst>
                                            <p:cond delay="0"/>
                                          </p:stCondLst>
                                        </p:cTn>
                                        <p:tgtEl>
                                          <p:spTgt spid="4">
                                            <p:txEl>
                                              <p:pRg st="0" end="0"/>
                                            </p:txEl>
                                          </p:spTgt>
                                        </p:tgtEl>
                                        <p:attrNameLst>
                                          <p:attrName>style.visibility</p:attrName>
                                        </p:attrNameLst>
                                      </p:cBhvr>
                                      <p:to>
                                        <p:strVal val="visible"/>
                                      </p:to>
                                    </p:set>
                                    <p:animEffect transition="in" filter="fade">
                                      <p:cBhvr>
                                        <p:cTn id="4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Achieving Critical Mass</a:t>
            </a:r>
            <a:endParaRPr lang="en-US" dirty="0"/>
          </a:p>
        </p:txBody>
      </p:sp>
      <p:sp>
        <p:nvSpPr>
          <p:cNvPr id="3" name="Content Placeholder 2"/>
          <p:cNvSpPr>
            <a:spLocks noGrp="1"/>
          </p:cNvSpPr>
          <p:nvPr>
            <p:ph idx="1"/>
          </p:nvPr>
        </p:nvSpPr>
        <p:spPr/>
        <p:txBody>
          <a:bodyPr>
            <a:normAutofit lnSpcReduction="10000"/>
          </a:bodyPr>
          <a:lstStyle/>
          <a:p>
            <a:r>
              <a:rPr lang="en-US" dirty="0" smtClean="0"/>
              <a:t>Podcasting in K-12 education has not met its critical mass, the moment of self-sustaining diffusion.</a:t>
            </a:r>
          </a:p>
          <a:p>
            <a:r>
              <a:rPr lang="en-US" dirty="0" smtClean="0"/>
              <a:t>The most effective strategy for promoting the diffusion of podcasting to improve achievement in science and mathematics classrooms is to introduce the innovation to “groups in the systems whose members are likely to be relatively more innovative” (p. 361).</a:t>
            </a:r>
            <a:endParaRPr lang="en-US" dirty="0"/>
          </a:p>
        </p:txBody>
      </p:sp>
      <p:sp>
        <p:nvSpPr>
          <p:cNvPr id="4" name="TextBox 3"/>
          <p:cNvSpPr txBox="1"/>
          <p:nvPr/>
        </p:nvSpPr>
        <p:spPr>
          <a:xfrm>
            <a:off x="609600" y="6477000"/>
            <a:ext cx="6708118" cy="369332"/>
          </a:xfrm>
          <a:prstGeom prst="rect">
            <a:avLst/>
          </a:prstGeom>
          <a:noFill/>
        </p:spPr>
        <p:txBody>
          <a:bodyPr wrap="none" rtlCol="0">
            <a:spAutoFit/>
          </a:bodyPr>
          <a:lstStyle/>
          <a:p>
            <a:r>
              <a:rPr lang="en-US" dirty="0" smtClean="0"/>
              <a:t>Rogers, E. M.  (2003).  </a:t>
            </a:r>
            <a:r>
              <a:rPr lang="en-US" i="1" dirty="0" smtClean="0"/>
              <a:t>Diffusion of Innovations</a:t>
            </a:r>
            <a:r>
              <a:rPr lang="en-US" dirty="0" smtClean="0"/>
              <a:t>.   New York:  Free Press</a:t>
            </a:r>
            <a:endParaRPr lang="en-US" dirty="0"/>
          </a:p>
        </p:txBody>
      </p:sp>
    </p:spTree>
  </p:cSld>
  <p:clrMapOvr>
    <a:masterClrMapping/>
  </p:clrMapOvr>
  <p:transition spd="slow"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2000"/>
                                        <p:tgtEl>
                                          <p:spTgt spid="3">
                                            <p:txEl>
                                              <p:pRg st="0" end="0"/>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2000"/>
                                        <p:tgtEl>
                                          <p:spTgt spid="3">
                                            <p:txEl>
                                              <p:pRg st="1" end="1"/>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en-US"/>
          </a:p>
        </p:txBody>
      </p:sp>
      <p:sp>
        <p:nvSpPr>
          <p:cNvPr id="5" name="Subtitle 4"/>
          <p:cNvSpPr>
            <a:spLocks noGrp="1"/>
          </p:cNvSpPr>
          <p:nvPr>
            <p:ph type="subTitle" idx="1"/>
          </p:nvPr>
        </p:nvSpPr>
        <p:spPr/>
        <p:txBody>
          <a:bodyPr/>
          <a:lstStyle/>
          <a:p>
            <a:endParaRPr lang="en-US"/>
          </a:p>
        </p:txBody>
      </p:sp>
    </p:spTree>
  </p:cSld>
  <p:clrMapOvr>
    <a:masterClrMapping/>
  </p:clrMapOvr>
  <p:transition spd="slow">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262</TotalTime>
  <Words>345</Words>
  <Application>Microsoft Office PowerPoint</Application>
  <PresentationFormat>On-screen Show (4:3)</PresentationFormat>
  <Paragraphs>44</Paragraphs>
  <Slides>7</Slides>
  <Notes>7</Notes>
  <HiddenSlides>0</HiddenSlides>
  <MMClips>1</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Module</vt:lpstr>
      <vt:lpstr>Slide 1</vt:lpstr>
      <vt:lpstr>Critical Mass and Change Agents</vt:lpstr>
      <vt:lpstr>Centralized or Decentralized*</vt:lpstr>
      <vt:lpstr>Key Change Agents</vt:lpstr>
      <vt:lpstr>Key Change Agents</vt:lpstr>
      <vt:lpstr>Achieving Critical Mass</vt:lpstr>
      <vt:lpstr>Slide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Critical Mass and Change Agents</dc:title>
  <dc:creator>Angela Finley</dc:creator>
  <cp:lastModifiedBy>Angela Finley</cp:lastModifiedBy>
  <cp:revision>35</cp:revision>
  <dcterms:created xsi:type="dcterms:W3CDTF">2009-07-23T20:59:11Z</dcterms:created>
  <dcterms:modified xsi:type="dcterms:W3CDTF">2009-07-24T01:31:47Z</dcterms:modified>
</cp:coreProperties>
</file>